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7" r:id="rId2"/>
    <p:sldId id="258" r:id="rId3"/>
  </p:sldIdLst>
  <p:sldSz cx="30275213" cy="42803763"/>
  <p:notesSz cx="20566063" cy="294592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49C"/>
    <a:srgbClr val="3E61FE"/>
    <a:srgbClr val="3A58E7"/>
    <a:srgbClr val="3753D7"/>
    <a:srgbClr val="99CCFF"/>
    <a:srgbClr val="031F73"/>
    <a:srgbClr val="EAF2FA"/>
    <a:srgbClr val="DA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5607" autoAdjust="0"/>
  </p:normalViewPr>
  <p:slideViewPr>
    <p:cSldViewPr snapToGrid="0">
      <p:cViewPr>
        <p:scale>
          <a:sx n="25" d="100"/>
          <a:sy n="25" d="100"/>
        </p:scale>
        <p:origin x="990" y="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/>
          <a:lstStyle>
            <a:lvl1pPr algn="l">
              <a:defRPr sz="36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647063" y="0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/>
          <a:lstStyle>
            <a:lvl1pPr algn="r">
              <a:defRPr sz="3600"/>
            </a:lvl1pPr>
          </a:lstStyle>
          <a:p>
            <a:fld id="{3BDD9513-D106-4284-B12A-A1F2272E16C2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273485" tIns="136744" rIns="273485" bIns="13674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</p:spPr>
        <p:txBody>
          <a:bodyPr vert="horz" lIns="273485" tIns="136744" rIns="273485" bIns="1367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27984626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 anchor="b"/>
          <a:lstStyle>
            <a:lvl1pPr algn="l">
              <a:defRPr sz="36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</p:spPr>
        <p:txBody>
          <a:bodyPr vert="horz" lIns="273485" tIns="136744" rIns="273485" bIns="136744" rtlCol="0" anchor="b"/>
          <a:lstStyle>
            <a:lvl1pPr algn="r">
              <a:defRPr sz="3600"/>
            </a:lvl1pPr>
          </a:lstStyle>
          <a:p>
            <a:fld id="{2132C85F-25D5-44EE-9BCF-C49C46E6DB2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91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1pPr>
    <a:lvl2pPr marL="646755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2pPr>
    <a:lvl3pPr marL="129351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3pPr>
    <a:lvl4pPr marL="1940265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4pPr>
    <a:lvl5pPr marL="2587020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5pPr>
    <a:lvl6pPr marL="3233776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6pPr>
    <a:lvl7pPr marL="3880531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7pPr>
    <a:lvl8pPr marL="4527286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8pPr>
    <a:lvl9pPr marL="5174041" algn="l" defTabSz="1293510" rtl="0" eaLnBrk="1" latinLnBrk="0" hangingPunct="1">
      <a:defRPr sz="16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2C85F-25D5-44EE-9BCF-C49C46E6DB2A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411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355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371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8117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341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677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55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942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06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71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48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9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C0116-CD05-49C4-85EE-3BDA37CE01FA}" type="datetimeFigureOut">
              <a:rPr lang="en-GB" smtClean="0"/>
              <a:t>05/05/2026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FCDBA-35D6-4ED8-AB15-714551C240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9787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.sv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/>
          </a:p>
        </p:txBody>
      </p:sp>
      <p:sp>
        <p:nvSpPr>
          <p:cNvPr id="38" name="Rectangle 37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rgbClr val="031F7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6223" y="2773231"/>
            <a:ext cx="266951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</a:rPr>
              <a:t>Strengthening Diagnostic Response to Climate-Related Health Risks in Taita Taveta County, Kenya: A One Health Scoping Review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9280" tIns="64640" rIns="129280" bIns="6464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524" dirty="0"/>
          </a:p>
          <a:p>
            <a:endParaRPr lang="en-GB" sz="4524" dirty="0"/>
          </a:p>
        </p:txBody>
      </p:sp>
      <p:sp>
        <p:nvSpPr>
          <p:cNvPr id="2" name="Rectangle 1"/>
          <p:cNvSpPr/>
          <p:nvPr/>
        </p:nvSpPr>
        <p:spPr>
          <a:xfrm>
            <a:off x="4870527" y="39436808"/>
            <a:ext cx="179947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cmuyaku@gmail.com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6D21CC-F797-5F4D-BFE5-838CCF81D98E}"/>
              </a:ext>
            </a:extLst>
          </p:cNvPr>
          <p:cNvSpPr txBox="1"/>
          <p:nvPr/>
        </p:nvSpPr>
        <p:spPr>
          <a:xfrm>
            <a:off x="713140" y="6175210"/>
            <a:ext cx="28681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Clara </a:t>
            </a:r>
            <a:r>
              <a:rPr lang="en-US" sz="4400" b="1" dirty="0" smtClean="0"/>
              <a:t>Andala</a:t>
            </a:r>
            <a:r>
              <a:rPr lang="en-US" sz="4400" b="1" baseline="30000" dirty="0" smtClean="0"/>
              <a:t>1</a:t>
            </a:r>
            <a:r>
              <a:rPr lang="en-US" sz="4400" b="1" dirty="0" smtClean="0"/>
              <a:t>, </a:t>
            </a:r>
            <a:r>
              <a:rPr lang="en-US" sz="4400" b="1" dirty="0"/>
              <a:t>Dennis Moka</a:t>
            </a:r>
            <a:r>
              <a:rPr lang="en-US" sz="4400" b="1" baseline="30000" dirty="0"/>
              <a:t>2</a:t>
            </a:r>
            <a:r>
              <a:rPr lang="en-US" sz="4400" b="1" dirty="0"/>
              <a:t> Dr. Ivy Wanjiru</a:t>
            </a:r>
            <a:r>
              <a:rPr lang="en-US" sz="4400" b="1" baseline="30000" dirty="0"/>
              <a:t>3</a:t>
            </a:r>
            <a:r>
              <a:rPr lang="en-US" sz="4400" b="1" dirty="0"/>
              <a:t> Nancy Adala</a:t>
            </a:r>
            <a:r>
              <a:rPr lang="en-US" sz="4400" b="1" baseline="30000" dirty="0"/>
              <a:t>4</a:t>
            </a:r>
            <a:r>
              <a:rPr lang="en-US" sz="4400" b="1" dirty="0"/>
              <a:t>, Jacinta Muthoka</a:t>
            </a:r>
            <a:r>
              <a:rPr lang="en-US" sz="4400" b="1" baseline="30000" dirty="0"/>
              <a:t>5</a:t>
            </a:r>
            <a:endParaRPr lang="en-US" sz="4400" b="1" dirty="0"/>
          </a:p>
          <a:p>
            <a:r>
              <a:rPr lang="en-US" sz="3600" baseline="30000" dirty="0" smtClean="0"/>
              <a:t>1</a:t>
            </a:r>
            <a:r>
              <a:rPr lang="en-US" sz="3600" dirty="0" smtClean="0"/>
              <a:t>Wesu Sub County Hospital – Laboratory Epidemiologist</a:t>
            </a:r>
          </a:p>
          <a:p>
            <a:r>
              <a:rPr lang="en-US" sz="3600" baseline="30000" dirty="0" smtClean="0"/>
              <a:t>2</a:t>
            </a:r>
            <a:r>
              <a:rPr lang="en-US" sz="3600" dirty="0" smtClean="0"/>
              <a:t>Wundanyi Sub County Laboratory Coordinator</a:t>
            </a:r>
          </a:p>
          <a:p>
            <a:r>
              <a:rPr lang="en-US" sz="3600" baseline="30000" dirty="0" smtClean="0"/>
              <a:t>3</a:t>
            </a:r>
            <a:r>
              <a:rPr lang="en-US" sz="3600" dirty="0" smtClean="0"/>
              <a:t>Wesu Sub County Hospital- Pharmacist</a:t>
            </a:r>
          </a:p>
          <a:p>
            <a:r>
              <a:rPr lang="en-US" sz="3600" baseline="30000" dirty="0" smtClean="0"/>
              <a:t>4</a:t>
            </a:r>
            <a:r>
              <a:rPr lang="en-US" sz="3600" dirty="0" smtClean="0"/>
              <a:t>Kenya Power and Lighting Company- Environment and Safety Officer</a:t>
            </a:r>
          </a:p>
          <a:p>
            <a:r>
              <a:rPr lang="en-US" sz="3600" baseline="30000" dirty="0" smtClean="0"/>
              <a:t>5</a:t>
            </a:r>
            <a:r>
              <a:rPr lang="en-US" sz="3600" dirty="0" smtClean="0"/>
              <a:t>Independent Consultant-Meteorological Department</a:t>
            </a:r>
            <a:endParaRPr lang="en-US" sz="3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556265-D459-5B43-AE8F-69EBBF09767B}"/>
              </a:ext>
            </a:extLst>
          </p:cNvPr>
          <p:cNvSpPr/>
          <p:nvPr/>
        </p:nvSpPr>
        <p:spPr>
          <a:xfrm>
            <a:off x="440508" y="9913435"/>
            <a:ext cx="29421163" cy="464742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 smtClean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algn="just"/>
            <a:r>
              <a:rPr lang="en-US" sz="4000" dirty="0" smtClean="0"/>
              <a:t>The ecology of diseases that are transmitted in sub-Saharan Africa is being redefined by climate variability, and it affects the arid and semi-arid lands (ASALs) unevenly. Taita Taveta County is typified by a high degree of ecological heterogeneity of high-altitude Taita Hills to irrigated borderlands and semi-arid lowlands. This translates into differentiated sub-county susceptibility to the effect of vector-borne, waterborne, zoonotic, nutritional, respiratory, and heat diseases. Despite the increasing climate shocks, preparation to diagnostic has not been appropriately specified, at the sub-county level</a:t>
            </a:r>
            <a:r>
              <a:rPr lang="en-US" dirty="0" smtClean="0"/>
              <a:t>. </a:t>
            </a:r>
          </a:p>
          <a:p>
            <a:pPr algn="just"/>
            <a:endParaRPr lang="en-GB" altLang="en-US" sz="4800" b="1" dirty="0">
              <a:solidFill>
                <a:srgbClr val="3644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D480FE1-7330-1E44-8B99-01447B564B99}"/>
              </a:ext>
            </a:extLst>
          </p:cNvPr>
          <p:cNvSpPr/>
          <p:nvPr/>
        </p:nvSpPr>
        <p:spPr>
          <a:xfrm>
            <a:off x="440508" y="13851313"/>
            <a:ext cx="29457334" cy="14465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 smtClean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OBJECTIVE: </a:t>
            </a:r>
            <a:r>
              <a:rPr lang="en-US" b="1" dirty="0"/>
              <a:t>:</a:t>
            </a:r>
            <a:r>
              <a:rPr lang="en-US" sz="4000" dirty="0"/>
              <a:t> To identify the pattern of climate-sensitive disease trends and diagnostic capacity gaps in Wundanyi, Mwatate, Voi, and Taveta sub-counties.</a:t>
            </a:r>
            <a:r>
              <a:rPr lang="en-GB" altLang="en-US" sz="4000" b="1" dirty="0" smtClean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smtClean="0"/>
              <a:t>. </a:t>
            </a:r>
            <a:endParaRPr lang="en-US" altLang="en-US" sz="3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AE9D7E-5A29-0747-B921-FFF892DDEA79}"/>
              </a:ext>
            </a:extLst>
          </p:cNvPr>
          <p:cNvSpPr/>
          <p:nvPr/>
        </p:nvSpPr>
        <p:spPr>
          <a:xfrm>
            <a:off x="112723" y="17657917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AREA:</a:t>
            </a:r>
            <a:r>
              <a:rPr lang="en-GB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4800" b="1" dirty="0" err="1" smtClean="0">
                <a:latin typeface="Calibri" pitchFamily="34" charset="0"/>
              </a:rPr>
              <a:t>Taita</a:t>
            </a:r>
            <a:r>
              <a:rPr lang="en-GB" altLang="en-US" sz="4800" b="1" dirty="0" smtClean="0">
                <a:latin typeface="Calibri" pitchFamily="34" charset="0"/>
              </a:rPr>
              <a:t> </a:t>
            </a:r>
            <a:r>
              <a:rPr lang="en-GB" altLang="en-US" sz="4800" b="1" dirty="0" err="1" smtClean="0">
                <a:latin typeface="Calibri" pitchFamily="34" charset="0"/>
              </a:rPr>
              <a:t>Taveta</a:t>
            </a:r>
            <a:r>
              <a:rPr lang="en-GB" altLang="en-US" sz="4800" b="1" dirty="0" smtClean="0">
                <a:latin typeface="Calibri" pitchFamily="34" charset="0"/>
              </a:rPr>
              <a:t> County</a:t>
            </a:r>
            <a:r>
              <a:rPr lang="en-GB" altLang="en-US" sz="4800" b="1" dirty="0" smtClean="0">
                <a:latin typeface="Calibri" pitchFamily="34" charset="0"/>
              </a:rPr>
              <a:t>, </a:t>
            </a:r>
            <a:r>
              <a:rPr lang="en-GB" altLang="en-US" sz="4800" b="1" dirty="0">
                <a:latin typeface="Calibri" pitchFamily="34" charset="0"/>
              </a:rPr>
              <a:t>Kenya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F167F3A-5285-DD43-9358-2E3B8B85AB3D}"/>
              </a:ext>
            </a:extLst>
          </p:cNvPr>
          <p:cNvSpPr/>
          <p:nvPr/>
        </p:nvSpPr>
        <p:spPr>
          <a:xfrm>
            <a:off x="581833" y="29625584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6B2887F-2942-5D48-B5A6-B5CD27AAD8F8}"/>
              </a:ext>
            </a:extLst>
          </p:cNvPr>
          <p:cNvSpPr/>
          <p:nvPr/>
        </p:nvSpPr>
        <p:spPr>
          <a:xfrm>
            <a:off x="282437" y="15443894"/>
            <a:ext cx="29457334" cy="206210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METHODOLOGY:</a:t>
            </a:r>
            <a:r>
              <a:rPr lang="en-GB" altLang="en-US" sz="4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/>
              <a:t>The scope review focused on reviewing peer-reviewed resources, international climate-health literature, national and county policy frameworks, and recent (2025/2026) sub-county epidemiologic rates. The evidence was interpreted on a One Health framework</a:t>
            </a:r>
            <a:r>
              <a:rPr lang="en-US" sz="3600" dirty="0" smtClean="0"/>
              <a:t>.</a:t>
            </a:r>
            <a:endParaRPr lang="en-US" altLang="en-US" sz="37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A4DFFEC-A643-7749-8154-FD5056FB712A}"/>
              </a:ext>
            </a:extLst>
          </p:cNvPr>
          <p:cNvSpPr/>
          <p:nvPr/>
        </p:nvSpPr>
        <p:spPr>
          <a:xfrm>
            <a:off x="15055225" y="17529930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DISCUSSION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DBA701B-D8C9-E747-8748-C06DC331AEB5}"/>
              </a:ext>
            </a:extLst>
          </p:cNvPr>
          <p:cNvSpPr/>
          <p:nvPr/>
        </p:nvSpPr>
        <p:spPr>
          <a:xfrm>
            <a:off x="15055225" y="18838103"/>
            <a:ext cx="14806446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3E61FE"/>
              </a:buClr>
            </a:pPr>
            <a:r>
              <a:rPr lang="en-GB" altLang="en-US" sz="4400" dirty="0" smtClean="0">
                <a:cs typeface="Times New Roman" panose="02020603050405020304" pitchFamily="18" charset="0"/>
              </a:rPr>
              <a:t>Commit to a sub-county differentiated and stratified diagnostic planning for the four sub-counties</a:t>
            </a:r>
          </a:p>
          <a:p>
            <a:pPr lvl="0"/>
            <a:r>
              <a:rPr lang="en-US" sz="4000" b="1" dirty="0">
                <a:cs typeface="Times New Roman" panose="02020603050405020304" pitchFamily="18" charset="0"/>
              </a:rPr>
              <a:t>Wundanyi (Highland zone): </a:t>
            </a:r>
            <a:r>
              <a:rPr lang="en-US" sz="4000" dirty="0">
                <a:cs typeface="Times New Roman" panose="02020603050405020304" pitchFamily="18" charset="0"/>
              </a:rPr>
              <a:t>Establish </a:t>
            </a:r>
            <a:r>
              <a:rPr lang="en-US" sz="4000" dirty="0" err="1">
                <a:cs typeface="Times New Roman" panose="02020603050405020304" pitchFamily="18" charset="0"/>
              </a:rPr>
              <a:t>arboviral</a:t>
            </a:r>
            <a:r>
              <a:rPr lang="en-US" sz="4000" dirty="0">
                <a:cs typeface="Times New Roman" panose="02020603050405020304" pitchFamily="18" charset="0"/>
              </a:rPr>
              <a:t> and highland malaria monitoring, introduce landslide-related outbreak monitoring and enhance the diagnostics of the respiratory infections in cold/damp seasons.</a:t>
            </a:r>
          </a:p>
          <a:p>
            <a:pPr lvl="0"/>
            <a:r>
              <a:rPr lang="en-US" sz="4000" b="1" dirty="0">
                <a:cs typeface="Times New Roman" panose="02020603050405020304" pitchFamily="18" charset="0"/>
              </a:rPr>
              <a:t>Mwatate (Transitional urban hub):</a:t>
            </a:r>
            <a:r>
              <a:rPr lang="en-US" sz="4000" dirty="0">
                <a:cs typeface="Times New Roman" panose="02020603050405020304" pitchFamily="18" charset="0"/>
              </a:rPr>
              <a:t> Molecular validation of waterborne disease, urban sanitation surveillance assimilation, and post heavy rainfall enhancement of the vector surveillance.</a:t>
            </a:r>
          </a:p>
          <a:p>
            <a:pPr lvl="0"/>
            <a:r>
              <a:rPr lang="en-US" sz="4000" b="1" dirty="0">
                <a:cs typeface="Times New Roman" panose="02020603050405020304" pitchFamily="18" charset="0"/>
              </a:rPr>
              <a:t>Voi (ASAL lowlands):</a:t>
            </a:r>
            <a:r>
              <a:rPr lang="en-US" sz="4000" dirty="0">
                <a:cs typeface="Times New Roman" panose="02020603050405020304" pitchFamily="18" charset="0"/>
              </a:rPr>
              <a:t> Priority should be put on drought heat disease surveillance, malaria vectors and zoonotic early warning systems that are combined with mobile outreach diagnostics.</a:t>
            </a:r>
          </a:p>
          <a:p>
            <a:pPr lvl="0"/>
            <a:r>
              <a:rPr lang="en-US" sz="4000" b="1" dirty="0">
                <a:cs typeface="Times New Roman" panose="02020603050405020304" pitchFamily="18" charset="0"/>
              </a:rPr>
              <a:t>Taveta (Irrigated borderland):</a:t>
            </a:r>
            <a:r>
              <a:rPr lang="en-US" sz="4000" dirty="0">
                <a:cs typeface="Times New Roman" panose="02020603050405020304" pitchFamily="18" charset="0"/>
              </a:rPr>
              <a:t> Build on annual malaria </a:t>
            </a:r>
            <a:r>
              <a:rPr lang="en-US" sz="4000" dirty="0" smtClean="0">
                <a:cs typeface="Times New Roman" panose="02020603050405020304" pitchFamily="18" charset="0"/>
              </a:rPr>
              <a:t>molecular </a:t>
            </a:r>
            <a:r>
              <a:rPr lang="en-US" sz="4000" dirty="0">
                <a:cs typeface="Times New Roman" panose="02020603050405020304" pitchFamily="18" charset="0"/>
              </a:rPr>
              <a:t>surveillance, integrate irrigation related mapping of all </a:t>
            </a:r>
            <a:r>
              <a:rPr lang="en-US" sz="4000" dirty="0" smtClean="0">
                <a:cs typeface="Times New Roman" panose="02020603050405020304" pitchFamily="18" charset="0"/>
              </a:rPr>
              <a:t>vector habitats </a:t>
            </a:r>
            <a:r>
              <a:rPr lang="en-US" sz="4000" dirty="0">
                <a:cs typeface="Times New Roman" panose="02020603050405020304" pitchFamily="18" charset="0"/>
              </a:rPr>
              <a:t>and strengthen cross country outbreak reporting with Tanzania</a:t>
            </a:r>
            <a:r>
              <a:rPr lang="en-US" sz="4000" dirty="0" smtClean="0">
                <a:cs typeface="Times New Roman" panose="02020603050405020304" pitchFamily="18" charset="0"/>
              </a:rPr>
              <a:t>.</a:t>
            </a:r>
            <a:endParaRPr lang="en-US" sz="4000" dirty="0">
              <a:cs typeface="Times New Roman" panose="02020603050405020304" pitchFamily="18" charset="0"/>
            </a:endParaRPr>
          </a:p>
          <a:p>
            <a:pPr marL="685800" indent="-685800">
              <a:buClr>
                <a:srgbClr val="3E61FE"/>
              </a:buClr>
              <a:buFont typeface="Wingdings" pitchFamily="2" charset="2"/>
              <a:buChar char="v"/>
            </a:pPr>
            <a:endParaRPr lang="en-GB" altLang="en-US" sz="4000" dirty="0">
              <a:cs typeface="Times New Roman" panose="020206030504050203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7C970A3-670C-AE46-B571-1A67519FEFC9}"/>
              </a:ext>
            </a:extLst>
          </p:cNvPr>
          <p:cNvSpPr/>
          <p:nvPr/>
        </p:nvSpPr>
        <p:spPr>
          <a:xfrm>
            <a:off x="15032891" y="29530247"/>
            <a:ext cx="12465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altLang="en-US" sz="4800" b="1" dirty="0">
                <a:solidFill>
                  <a:srgbClr val="3644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CONCLUSIONS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38441FE-3808-3F32-C670-E329A9FBEC01}"/>
              </a:ext>
            </a:extLst>
          </p:cNvPr>
          <p:cNvSpPr/>
          <p:nvPr/>
        </p:nvSpPr>
        <p:spPr>
          <a:xfrm>
            <a:off x="6345272" y="434179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42201A28-FD57-2D86-CF83-8C2EF057C1F8}"/>
              </a:ext>
            </a:extLst>
          </p:cNvPr>
          <p:cNvGrpSpPr/>
          <p:nvPr/>
        </p:nvGrpSpPr>
        <p:grpSpPr>
          <a:xfrm>
            <a:off x="19017935" y="662018"/>
            <a:ext cx="3633626" cy="1262739"/>
            <a:chOff x="0" y="0"/>
            <a:chExt cx="4844835" cy="1683651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82DBE002-3106-865C-5FCD-79351822418C}"/>
                </a:ext>
              </a:extLst>
            </p:cNvPr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6" name="Group 8">
              <a:extLst>
                <a:ext uri="{FF2B5EF4-FFF2-40B4-BE49-F238E27FC236}">
                  <a16:creationId xmlns:a16="http://schemas.microsoft.com/office/drawing/2014/main" id="{A1722B70-F2B5-731E-F77B-D6BD6356D1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85" name="Freeform 9">
                <a:extLst>
                  <a:ext uri="{FF2B5EF4-FFF2-40B4-BE49-F238E27FC236}">
                    <a16:creationId xmlns:a16="http://schemas.microsoft.com/office/drawing/2014/main" id="{BC7351D7-875C-B270-8B24-CC737CC918B8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10">
              <a:extLst>
                <a:ext uri="{FF2B5EF4-FFF2-40B4-BE49-F238E27FC236}">
                  <a16:creationId xmlns:a16="http://schemas.microsoft.com/office/drawing/2014/main" id="{5A2F5EF2-52DA-1982-B39A-8620D69BFA2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81" name="Freeform 11">
                <a:extLst>
                  <a:ext uri="{FF2B5EF4-FFF2-40B4-BE49-F238E27FC236}">
                    <a16:creationId xmlns:a16="http://schemas.microsoft.com/office/drawing/2014/main" id="{A89586FA-2BD8-1A09-0F59-AA4AE1463955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2" name="Freeform 12">
                <a:extLst>
                  <a:ext uri="{FF2B5EF4-FFF2-40B4-BE49-F238E27FC236}">
                    <a16:creationId xmlns:a16="http://schemas.microsoft.com/office/drawing/2014/main" id="{75EF1FF3-A05D-8182-8B59-404D4DA184BB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3" name="Freeform 13">
                <a:extLst>
                  <a:ext uri="{FF2B5EF4-FFF2-40B4-BE49-F238E27FC236}">
                    <a16:creationId xmlns:a16="http://schemas.microsoft.com/office/drawing/2014/main" id="{CB7DD27F-FAEB-B7DD-5694-407FA0826D47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4" name="Freeform 14">
                <a:extLst>
                  <a:ext uri="{FF2B5EF4-FFF2-40B4-BE49-F238E27FC236}">
                    <a16:creationId xmlns:a16="http://schemas.microsoft.com/office/drawing/2014/main" id="{A4ACA5EB-F3DC-EC90-89FF-EC278D1ABC28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3" name="Group 15">
              <a:extLst>
                <a:ext uri="{FF2B5EF4-FFF2-40B4-BE49-F238E27FC236}">
                  <a16:creationId xmlns:a16="http://schemas.microsoft.com/office/drawing/2014/main" id="{6706C7F5-4B2B-CA14-2DCB-95F8E73C1E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76" name="Freeform 16">
                <a:extLst>
                  <a:ext uri="{FF2B5EF4-FFF2-40B4-BE49-F238E27FC236}">
                    <a16:creationId xmlns:a16="http://schemas.microsoft.com/office/drawing/2014/main" id="{316E2FF9-35FC-DC15-97E3-09ACBA6F1864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7" name="Freeform 17">
                <a:extLst>
                  <a:ext uri="{FF2B5EF4-FFF2-40B4-BE49-F238E27FC236}">
                    <a16:creationId xmlns:a16="http://schemas.microsoft.com/office/drawing/2014/main" id="{3B7D9C84-EA03-60FC-2F45-1B7F98EBDBB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8" name="Freeform 18">
                <a:extLst>
                  <a:ext uri="{FF2B5EF4-FFF2-40B4-BE49-F238E27FC236}">
                    <a16:creationId xmlns:a16="http://schemas.microsoft.com/office/drawing/2014/main" id="{0D0CF342-AEEC-4716-979D-DFD035B1BBDB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79" name="Freeform 19">
                <a:extLst>
                  <a:ext uri="{FF2B5EF4-FFF2-40B4-BE49-F238E27FC236}">
                    <a16:creationId xmlns:a16="http://schemas.microsoft.com/office/drawing/2014/main" id="{544174CB-2C10-A67F-5442-C868C22347C5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80" name="Freeform 20">
                <a:extLst>
                  <a:ext uri="{FF2B5EF4-FFF2-40B4-BE49-F238E27FC236}">
                    <a16:creationId xmlns:a16="http://schemas.microsoft.com/office/drawing/2014/main" id="{2E76422A-57C1-67EA-6111-25026DC215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34" name="Group 21">
              <a:extLst>
                <a:ext uri="{FF2B5EF4-FFF2-40B4-BE49-F238E27FC236}">
                  <a16:creationId xmlns:a16="http://schemas.microsoft.com/office/drawing/2014/main" id="{230986CB-845D-6632-8711-0F058BA89E0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71" name="Freeform 22">
                <a:extLst>
                  <a:ext uri="{FF2B5EF4-FFF2-40B4-BE49-F238E27FC236}">
                    <a16:creationId xmlns:a16="http://schemas.microsoft.com/office/drawing/2014/main" id="{B86B2E9D-9546-D774-BFCA-504A2AA83435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2" name="Freeform 23">
                <a:extLst>
                  <a:ext uri="{FF2B5EF4-FFF2-40B4-BE49-F238E27FC236}">
                    <a16:creationId xmlns:a16="http://schemas.microsoft.com/office/drawing/2014/main" id="{CABE7C54-ABD8-94D5-9A18-654ABFECAEAC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3" name="Freeform 24">
                <a:extLst>
                  <a:ext uri="{FF2B5EF4-FFF2-40B4-BE49-F238E27FC236}">
                    <a16:creationId xmlns:a16="http://schemas.microsoft.com/office/drawing/2014/main" id="{84270094-5433-D253-AC8C-A7EE4D8285F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4" name="Freeform 25">
                <a:extLst>
                  <a:ext uri="{FF2B5EF4-FFF2-40B4-BE49-F238E27FC236}">
                    <a16:creationId xmlns:a16="http://schemas.microsoft.com/office/drawing/2014/main" id="{B7440073-2ECE-B530-EBCD-6FEC1695C03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75" name="Freeform 26">
                <a:extLst>
                  <a:ext uri="{FF2B5EF4-FFF2-40B4-BE49-F238E27FC236}">
                    <a16:creationId xmlns:a16="http://schemas.microsoft.com/office/drawing/2014/main" id="{02536182-C9E7-A189-10B9-576D0FA617E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5" name="Group 27">
              <a:extLst>
                <a:ext uri="{FF2B5EF4-FFF2-40B4-BE49-F238E27FC236}">
                  <a16:creationId xmlns:a16="http://schemas.microsoft.com/office/drawing/2014/main" id="{B41D0DF8-9204-0700-B1E8-4C989398A01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61" name="Freeform 28">
                <a:extLst>
                  <a:ext uri="{FF2B5EF4-FFF2-40B4-BE49-F238E27FC236}">
                    <a16:creationId xmlns:a16="http://schemas.microsoft.com/office/drawing/2014/main" id="{BEC62D78-52C3-D5C7-DB7E-5768365F6616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2" name="Freeform 29">
                <a:extLst>
                  <a:ext uri="{FF2B5EF4-FFF2-40B4-BE49-F238E27FC236}">
                    <a16:creationId xmlns:a16="http://schemas.microsoft.com/office/drawing/2014/main" id="{04E3B50D-26A7-59EA-D374-23573598FAE3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3" name="Freeform 30">
                <a:extLst>
                  <a:ext uri="{FF2B5EF4-FFF2-40B4-BE49-F238E27FC236}">
                    <a16:creationId xmlns:a16="http://schemas.microsoft.com/office/drawing/2014/main" id="{92585AE6-BF32-1177-651B-FE61D9938DBE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4" name="Freeform 31">
                <a:extLst>
                  <a:ext uri="{FF2B5EF4-FFF2-40B4-BE49-F238E27FC236}">
                    <a16:creationId xmlns:a16="http://schemas.microsoft.com/office/drawing/2014/main" id="{93AEA134-2C1F-F5EF-C130-1990D05179DC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5" name="Freeform 32">
                <a:extLst>
                  <a:ext uri="{FF2B5EF4-FFF2-40B4-BE49-F238E27FC236}">
                    <a16:creationId xmlns:a16="http://schemas.microsoft.com/office/drawing/2014/main" id="{AFFA3751-FC7C-C30A-59A9-BF2369286A46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6" name="Freeform 33">
                <a:extLst>
                  <a:ext uri="{FF2B5EF4-FFF2-40B4-BE49-F238E27FC236}">
                    <a16:creationId xmlns:a16="http://schemas.microsoft.com/office/drawing/2014/main" id="{C186B2A2-1FE0-CB2A-7395-142E37ABD1C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7" name="Freeform 34">
                <a:extLst>
                  <a:ext uri="{FF2B5EF4-FFF2-40B4-BE49-F238E27FC236}">
                    <a16:creationId xmlns:a16="http://schemas.microsoft.com/office/drawing/2014/main" id="{DB74A592-8952-61D2-A90C-EEFFED6A5C9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8" name="Freeform 35">
                <a:extLst>
                  <a:ext uri="{FF2B5EF4-FFF2-40B4-BE49-F238E27FC236}">
                    <a16:creationId xmlns:a16="http://schemas.microsoft.com/office/drawing/2014/main" id="{19F247F0-5254-6A18-1CB2-4DA458ECB57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69" name="Freeform 36">
                <a:extLst>
                  <a:ext uri="{FF2B5EF4-FFF2-40B4-BE49-F238E27FC236}">
                    <a16:creationId xmlns:a16="http://schemas.microsoft.com/office/drawing/2014/main" id="{224C3D30-A25B-A9B0-9733-9915ACC7904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70" name="Freeform 37">
                <a:extLst>
                  <a:ext uri="{FF2B5EF4-FFF2-40B4-BE49-F238E27FC236}">
                    <a16:creationId xmlns:a16="http://schemas.microsoft.com/office/drawing/2014/main" id="{97E74C5C-B9C8-47A5-3174-EE70D4876EF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6" name="Group 38">
              <a:extLst>
                <a:ext uri="{FF2B5EF4-FFF2-40B4-BE49-F238E27FC236}">
                  <a16:creationId xmlns:a16="http://schemas.microsoft.com/office/drawing/2014/main" id="{7782DFE0-6E82-7054-E35E-6A5FD21F7E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53" name="Freeform 39">
                <a:extLst>
                  <a:ext uri="{FF2B5EF4-FFF2-40B4-BE49-F238E27FC236}">
                    <a16:creationId xmlns:a16="http://schemas.microsoft.com/office/drawing/2014/main" id="{1F74C57D-FB2B-B146-6CB5-43B75967E16A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40">
              <a:extLst>
                <a:ext uri="{FF2B5EF4-FFF2-40B4-BE49-F238E27FC236}">
                  <a16:creationId xmlns:a16="http://schemas.microsoft.com/office/drawing/2014/main" id="{ABE50EF4-2894-820F-8DCB-2BC91660A73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5" name="Freeform 41">
                <a:extLst>
                  <a:ext uri="{FF2B5EF4-FFF2-40B4-BE49-F238E27FC236}">
                    <a16:creationId xmlns:a16="http://schemas.microsoft.com/office/drawing/2014/main" id="{F2B8DF7A-D39F-CBDF-78B8-7F9373D76EA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7" name="Freeform 42">
                <a:extLst>
                  <a:ext uri="{FF2B5EF4-FFF2-40B4-BE49-F238E27FC236}">
                    <a16:creationId xmlns:a16="http://schemas.microsoft.com/office/drawing/2014/main" id="{8DB34A8D-7739-E423-6FF0-345C722B85D5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1" name="Freeform 43">
                <a:extLst>
                  <a:ext uri="{FF2B5EF4-FFF2-40B4-BE49-F238E27FC236}">
                    <a16:creationId xmlns:a16="http://schemas.microsoft.com/office/drawing/2014/main" id="{00085799-966C-EF1D-6105-8E948EC51F3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2" name="Freeform 44">
                <a:extLst>
                  <a:ext uri="{FF2B5EF4-FFF2-40B4-BE49-F238E27FC236}">
                    <a16:creationId xmlns:a16="http://schemas.microsoft.com/office/drawing/2014/main" id="{1E100709-64E8-4F29-14A5-E53CB8A09739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9" name="Group 45">
              <a:extLst>
                <a:ext uri="{FF2B5EF4-FFF2-40B4-BE49-F238E27FC236}">
                  <a16:creationId xmlns:a16="http://schemas.microsoft.com/office/drawing/2014/main" id="{78EC64D8-5C08-01A6-CB3C-446189C82B3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0" name="Freeform 46">
                <a:extLst>
                  <a:ext uri="{FF2B5EF4-FFF2-40B4-BE49-F238E27FC236}">
                    <a16:creationId xmlns:a16="http://schemas.microsoft.com/office/drawing/2014/main" id="{937F9FB4-D8C3-B767-292A-C3492387DB94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2" name="Freeform 47">
                <a:extLst>
                  <a:ext uri="{FF2B5EF4-FFF2-40B4-BE49-F238E27FC236}">
                    <a16:creationId xmlns:a16="http://schemas.microsoft.com/office/drawing/2014/main" id="{164D1639-2275-9CAD-1196-AE42B6F7CF2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3" name="Freeform 48">
                <a:extLst>
                  <a:ext uri="{FF2B5EF4-FFF2-40B4-BE49-F238E27FC236}">
                    <a16:creationId xmlns:a16="http://schemas.microsoft.com/office/drawing/2014/main" id="{A888566A-B2F3-786A-65B5-28D84D2BD1B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9">
                <a:extLst>
                  <a:ext uri="{FF2B5EF4-FFF2-40B4-BE49-F238E27FC236}">
                    <a16:creationId xmlns:a16="http://schemas.microsoft.com/office/drawing/2014/main" id="{2C91195D-D122-1095-BE3C-BDB8FCE86590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159" name="Google Shape;67;p1">
            <a:extLst>
              <a:ext uri="{FF2B5EF4-FFF2-40B4-BE49-F238E27FC236}">
                <a16:creationId xmlns:a16="http://schemas.microsoft.com/office/drawing/2014/main" id="{D2D12175-8FB5-7E82-0B03-8E0870BA5747}"/>
              </a:ext>
            </a:extLst>
          </p:cNvPr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60" name="Google Shape;68;p1">
              <a:extLst>
                <a:ext uri="{FF2B5EF4-FFF2-40B4-BE49-F238E27FC236}">
                  <a16:creationId xmlns:a16="http://schemas.microsoft.com/office/drawing/2014/main" id="{206A9337-7EE4-7AEE-40B5-8066215DCF1B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</p:sp>
        <p:sp>
          <p:nvSpPr>
            <p:cNvPr id="161" name="Google Shape;69;p1">
              <a:extLst>
                <a:ext uri="{FF2B5EF4-FFF2-40B4-BE49-F238E27FC236}">
                  <a16:creationId xmlns:a16="http://schemas.microsoft.com/office/drawing/2014/main" id="{0F94AAB4-C86C-5D40-0112-4E807CFF064B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70;p1">
            <a:extLst>
              <a:ext uri="{FF2B5EF4-FFF2-40B4-BE49-F238E27FC236}">
                <a16:creationId xmlns:a16="http://schemas.microsoft.com/office/drawing/2014/main" id="{53013C5C-24F7-377B-3EA8-451ACC74001C}"/>
              </a:ext>
            </a:extLst>
          </p:cNvPr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63" name="Google Shape;71;p1">
              <a:extLst>
                <a:ext uri="{FF2B5EF4-FFF2-40B4-BE49-F238E27FC236}">
                  <a16:creationId xmlns:a16="http://schemas.microsoft.com/office/drawing/2014/main" id="{DEC3C555-112B-7835-E906-CD19553703D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</p:sp>
        <p:sp>
          <p:nvSpPr>
            <p:cNvPr id="164" name="Google Shape;72;p1">
              <a:extLst>
                <a:ext uri="{FF2B5EF4-FFF2-40B4-BE49-F238E27FC236}">
                  <a16:creationId xmlns:a16="http://schemas.microsoft.com/office/drawing/2014/main" id="{FEFFB597-3F68-3AB5-0523-D0F3289BC7A8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73;p1">
            <a:extLst>
              <a:ext uri="{FF2B5EF4-FFF2-40B4-BE49-F238E27FC236}">
                <a16:creationId xmlns:a16="http://schemas.microsoft.com/office/drawing/2014/main" id="{E557809A-9BBB-93F8-0265-376D38757D80}"/>
              </a:ext>
            </a:extLst>
          </p:cNvPr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66" name="Google Shape;74;p1">
              <a:extLst>
                <a:ext uri="{FF2B5EF4-FFF2-40B4-BE49-F238E27FC236}">
                  <a16:creationId xmlns:a16="http://schemas.microsoft.com/office/drawing/2014/main" id="{D2291F1F-8F21-A7B6-45CD-D45C1001AF5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</p:sp>
        <p:sp>
          <p:nvSpPr>
            <p:cNvPr id="167" name="Google Shape;75;p1">
              <a:extLst>
                <a:ext uri="{FF2B5EF4-FFF2-40B4-BE49-F238E27FC236}">
                  <a16:creationId xmlns:a16="http://schemas.microsoft.com/office/drawing/2014/main" id="{146FDDC8-951C-3DC5-BCA4-D6F32B6F3145}"/>
                </a:ext>
              </a:extLst>
            </p:cNvPr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6" name="Picture 85" descr="Data 07 00036 g00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40" y="18548697"/>
            <a:ext cx="13307659" cy="100939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5009570" y="30599832"/>
            <a:ext cx="15135225" cy="68634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4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Majority of the diagnostic systems remain much dependent on microscopy and rapid-test-based diagnostic systems with minimal decentralized molecular capacity and human-animal-environmental surveillance. Climatic change in Taita Taveta County is not a future speculation, but a present-day epidemiological phenomenon that is changing the disease patterns along ecological gradients. Taita Taveta provides the scales of climate-adaptive diagnostics in ecological diversity on the African continent. We recommend geographically decentralizing diagnostic capabilities, increasing One Health-surveillance, strengthening climate-predicted modelling and workforce development.</a:t>
            </a:r>
            <a:endParaRPr lang="en-US" sz="40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3140" y="30731687"/>
            <a:ext cx="13966963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Disease patterns are changing due to increased temperature, unpredictable bimodal precipitations, drought-floods, deforestation, and the expansion and migration of people across borders. Highland warming in Wundanyi promotes malaria and </a:t>
            </a:r>
            <a:r>
              <a:rPr lang="en-US" sz="4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arboviral</a:t>
            </a:r>
            <a:r>
              <a:rPr lang="en-US" sz="4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growth. Cholera, typhoid, respiratory disease and zoonotic threat is more active in semi-arid Mwatate and Voi, while malaria is common in irrigated Taveta with increasing </a:t>
            </a:r>
            <a:r>
              <a:rPr lang="en-US" sz="4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arboviral</a:t>
            </a:r>
            <a:r>
              <a:rPr lang="en-US" sz="4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and filarial vulnerability. The largest proportion of outpatient diagnoses has been Upper Respiratory Tract Infection (69%), skin infections (12%), and diarrheal diseases (5%) as per the County surveillance data (2025/2026).</a:t>
            </a:r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1709" y="40348662"/>
            <a:ext cx="2411924" cy="18702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2260" y="271372"/>
            <a:ext cx="2414225" cy="18716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06098" y="254169"/>
            <a:ext cx="2414225" cy="18716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3944" y="40466028"/>
            <a:ext cx="5444200" cy="16460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23355" y="40485141"/>
            <a:ext cx="12132091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97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DB5899-E452-2E3A-DAC0-058DFFA00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433" y="2536190"/>
            <a:ext cx="26349156" cy="380385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F92DC6-0287-DB58-E8AB-4E14936AEB73}"/>
              </a:ext>
            </a:extLst>
          </p:cNvPr>
          <p:cNvSpPr txBox="1"/>
          <p:nvPr/>
        </p:nvSpPr>
        <p:spPr>
          <a:xfrm>
            <a:off x="10708105" y="1213311"/>
            <a:ext cx="68836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Poster Size Guideline </a:t>
            </a:r>
            <a:endParaRPr lang="en-KE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57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16075</TotalTime>
  <Words>563</Words>
  <Application>Microsoft Office PowerPoint</Application>
  <PresentationFormat>Custom</PresentationFormat>
  <Paragraphs>25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</vt:vector>
  </TitlesOfParts>
  <Company>The University of Liverpool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Cooper, Nik</dc:creator>
  <cp:lastModifiedBy>Clara Andala</cp:lastModifiedBy>
  <cp:revision>161</cp:revision>
  <cp:lastPrinted>2019-07-13T17:59:30Z</cp:lastPrinted>
  <dcterms:created xsi:type="dcterms:W3CDTF">2018-08-09T14:20:14Z</dcterms:created>
  <dcterms:modified xsi:type="dcterms:W3CDTF">2026-05-05T14:50:45Z</dcterms:modified>
</cp:coreProperties>
</file>